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8" r:id="rId3"/>
    <p:sldId id="263" r:id="rId4"/>
    <p:sldId id="286" r:id="rId5"/>
    <p:sldId id="282" r:id="rId6"/>
    <p:sldId id="291" r:id="rId7"/>
    <p:sldId id="261" r:id="rId8"/>
    <p:sldId id="277" r:id="rId9"/>
    <p:sldId id="267" r:id="rId10"/>
    <p:sldId id="279" r:id="rId11"/>
    <p:sldId id="292" r:id="rId12"/>
    <p:sldId id="280" r:id="rId13"/>
    <p:sldId id="293" r:id="rId14"/>
    <p:sldId id="281" r:id="rId15"/>
    <p:sldId id="294" r:id="rId16"/>
    <p:sldId id="295" r:id="rId17"/>
    <p:sldId id="296" r:id="rId18"/>
    <p:sldId id="297" r:id="rId19"/>
    <p:sldId id="298" r:id="rId20"/>
    <p:sldId id="299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EDE6-E419-4FB8-92E7-342BB9039186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E2E6-B1D8-4537-9EE6-B57A7B2FE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BBDA-ACF6-46DF-8CA8-9AD4369F9D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137C79-D6C0-4A29-A567-17EBC1A1CCB9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33FEF-DB8F-40EF-9E87-C77BFF43EB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D2735-1F8F-48F1-96C9-49DB78D58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8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BBDA-ACF6-46DF-8CA8-9AD4369F9D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137C79-D6C0-4A29-A567-17EBC1A1CCB9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33FEF-DB8F-40EF-9E87-C77BFF43EB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D2735-1F8F-48F1-96C9-49DB78D58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088-96AC-4C12-8E66-03BFD3D1D560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E2D7-3C3F-48CD-9275-1EBC28436CA9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2ECA-0384-432E-B453-E3268423153F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5685-A230-4F7E-9BCE-56F13B48A6AA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2ECA-0FF6-42BD-A348-C8E31C404445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CF1-1772-4F25-BB50-8806DDADF007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613C-BF1A-4BBD-B74F-1972252B0F35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2F8-E324-4796-A676-A4FAD8BB99CA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6499-0533-4AAE-A216-2DCFA745001A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23DF-C104-44B4-A1E6-4CD4FC5D959A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75DA-F872-454B-B362-7A2E1A726C9C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02E-BC65-43E1-BCA0-ABF48A9DB52E}" type="datetime1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FDC0-80EC-4E77-B202-7929A5D4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403" y="136525"/>
            <a:ext cx="842249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SBS Collaboration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July. 22, 2018</a:t>
            </a: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GMn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Preparation Status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Overview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Scheduling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Run Plan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Hardware/DAQ/Software Status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Brian Quinn    --  Carnegie Mellon Univ.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9253B-F7F6-45D9-BA3F-7EFC242C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82310" y="228600"/>
            <a:ext cx="458549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3698A-514E-4DD7-A3A3-BEAB4CF35D27}"/>
              </a:ext>
            </a:extLst>
          </p:cNvPr>
          <p:cNvSpPr txBox="1"/>
          <p:nvPr/>
        </p:nvSpPr>
        <p:spPr>
          <a:xfrm>
            <a:off x="7378598" y="2743200"/>
            <a:ext cx="1994002" cy="143197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compatLnSpc="0">
            <a:spAutoFit/>
          </a:bodyPr>
          <a:lstStyle/>
          <a:p>
            <a:pPr hangingPunct="0"/>
            <a:r>
              <a:rPr lang="en-GB" sz="1451" dirty="0">
                <a:latin typeface="Standard Symbols L" pitchFamily="18"/>
                <a:ea typeface="DejaVu Sans" pitchFamily="2"/>
                <a:cs typeface="DejaVu Sans" pitchFamily="2"/>
              </a:rPr>
              <a:t>W 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 55 </a:t>
            </a:r>
            <a:r>
              <a:rPr lang="en-GB" sz="1451" dirty="0" err="1">
                <a:latin typeface="Liberation Sans" pitchFamily="18"/>
                <a:ea typeface="DejaVu Sans" pitchFamily="2"/>
                <a:cs typeface="DejaVu Sans" pitchFamily="2"/>
              </a:rPr>
              <a:t>msr</a:t>
            </a:r>
            <a:endParaRPr lang="en-GB" sz="1451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 err="1">
                <a:solidFill>
                  <a:srgbClr val="0000FF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p</a:t>
            </a:r>
            <a:r>
              <a:rPr lang="en-GB" sz="1451" i="1" dirty="0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/p</a:t>
            </a:r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 ~ 0.5%</a:t>
            </a:r>
          </a:p>
          <a:p>
            <a:pPr hangingPunct="0"/>
            <a:r>
              <a:rPr lang="en-GB" sz="1451" dirty="0" err="1"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dirty="0" err="1">
                <a:latin typeface="Symbol" panose="05050102010706020507" pitchFamily="18" charset="2"/>
                <a:ea typeface="DejaVu Sans" pitchFamily="2"/>
                <a:cs typeface="DejaVu Sans" pitchFamily="2"/>
              </a:rPr>
              <a:t>q</a:t>
            </a:r>
            <a:r>
              <a:rPr lang="en-GB" sz="1451" dirty="0">
                <a:latin typeface="Symbol" panose="05050102010706020507" pitchFamily="18" charset="2"/>
                <a:ea typeface="DejaVu Sans" pitchFamily="2"/>
                <a:cs typeface="DejaVu Sans" pitchFamily="2"/>
              </a:rPr>
              <a:t> 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 1 </a:t>
            </a:r>
            <a:r>
              <a:rPr lang="en-GB" sz="1451" dirty="0" err="1">
                <a:latin typeface="Liberation Sans" pitchFamily="18"/>
                <a:ea typeface="DejaVu Sans" pitchFamily="2"/>
                <a:cs typeface="DejaVu Sans" pitchFamily="2"/>
              </a:rPr>
              <a:t>mr</a:t>
            </a:r>
            <a:endParaRPr lang="en-GB" sz="1451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 err="1">
                <a:solidFill>
                  <a:srgbClr val="0000FF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FF"/>
                </a:solidFill>
                <a:latin typeface="Liberation Serif" pitchFamily="18"/>
                <a:ea typeface="DejaVu Sans" pitchFamily="2"/>
                <a:cs typeface="DejaVu Sans" pitchFamily="2"/>
              </a:rPr>
              <a:t>z</a:t>
            </a:r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 ~ 2 mm @ target</a:t>
            </a:r>
          </a:p>
          <a:p>
            <a:pPr hangingPunct="0"/>
            <a:r>
              <a:rPr lang="en-GB" sz="1451" dirty="0" err="1">
                <a:solidFill>
                  <a:srgbClr val="000000"/>
                </a:solidFill>
                <a:latin typeface="Standard Symbols L" pitchFamily="18"/>
                <a:ea typeface="DejaVu Sans" pitchFamily="2"/>
                <a:cs typeface="DejaVu Sans" pitchFamily="2"/>
              </a:rPr>
              <a:t>d</a:t>
            </a:r>
            <a:r>
              <a:rPr lang="en-GB" sz="1451" i="1" dirty="0" err="1">
                <a:solidFill>
                  <a:srgbClr val="000000"/>
                </a:solidFill>
                <a:latin typeface="Liberation Serif" pitchFamily="18"/>
                <a:ea typeface="DejaVu Sans" pitchFamily="2"/>
                <a:cs typeface="DejaVu Sans" pitchFamily="2"/>
              </a:rPr>
              <a:t>t</a:t>
            </a:r>
            <a:r>
              <a:rPr lang="en-GB" sz="1451" dirty="0"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 ~ 150 </a:t>
            </a:r>
            <a:r>
              <a:rPr lang="en-GB" sz="1451" dirty="0" err="1"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ps</a:t>
            </a:r>
            <a:endParaRPr lang="en-GB" sz="1451" dirty="0">
              <a:solidFill>
                <a:srgbClr val="000000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AA5164-9E60-49A4-A09B-8536945253C8}"/>
              </a:ext>
            </a:extLst>
          </p:cNvPr>
          <p:cNvSpPr/>
          <p:nvPr/>
        </p:nvSpPr>
        <p:spPr>
          <a:xfrm>
            <a:off x="152400" y="152400"/>
            <a:ext cx="5638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electron arm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(Beam left)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Instrumented for high luminosity (GEMs)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30uA on 15cm LD2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(or 45uA on 10 cm)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1.4X10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Good  electron ID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/shower  &amp; GRINCH)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Identifies q-vector (    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~10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resolution needed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Single-arm trigger efficiency NOT critical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Count event only if BOTH n and p would be in high-acceptance region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Loading of detector frame this summer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716ACB-5821-4B18-9F98-69CF99D98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81094"/>
              </p:ext>
            </p:extLst>
          </p:nvPr>
        </p:nvGraphicFramePr>
        <p:xfrm>
          <a:off x="2209800" y="3931332"/>
          <a:ext cx="30480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31332"/>
                        <a:ext cx="304800" cy="48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910787-8810-474B-8101-F2EA59A355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235599" y="4038600"/>
            <a:ext cx="1994001" cy="2699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B921E-CA44-4683-8890-FC7AC661CEEE}"/>
              </a:ext>
            </a:extLst>
          </p:cNvPr>
          <p:cNvSpPr txBox="1"/>
          <p:nvPr/>
        </p:nvSpPr>
        <p:spPr>
          <a:xfrm>
            <a:off x="2608158" y="-117515"/>
            <a:ext cx="3927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Status</a:t>
            </a:r>
          </a:p>
        </p:txBody>
      </p:sp>
    </p:spTree>
    <p:extLst>
      <p:ext uri="{BB962C8B-B14F-4D97-AF65-F5344CB8AC3E}">
        <p14:creationId xmlns:p14="http://schemas.microsoft.com/office/powerpoint/2010/main" val="88223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39723-4C84-4359-8205-1F145D1D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951F8-9A28-46E9-A4FF-ABD73CA96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175" y="409575"/>
            <a:ext cx="3276600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31211-30C5-49DA-ACC8-4A33CDD06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0"/>
            <a:ext cx="4514850" cy="3386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E05D1-8179-43D0-9ABB-BD40CFB55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900" y="3924300"/>
            <a:ext cx="33528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07676-93D2-4309-8E27-472C67F8E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3924300"/>
            <a:ext cx="3352800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F6588-D5D0-4B1A-874F-399485B6106E}"/>
              </a:ext>
            </a:extLst>
          </p:cNvPr>
          <p:cNvSpPr txBox="1"/>
          <p:nvPr/>
        </p:nvSpPr>
        <p:spPr>
          <a:xfrm>
            <a:off x="-76200" y="-152400"/>
            <a:ext cx="3642344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 in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high bay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Grinch gas choice,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 Hodo being loaded.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cables?  HV/LV dist.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to ESB still planned?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of rails in hall?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manpower for re-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20 FTE !!!!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0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E5ED65-AA4A-4B3E-ACD6-A4348CA8D6EA}"/>
              </a:ext>
            </a:extLst>
          </p:cNvPr>
          <p:cNvSpPr/>
          <p:nvPr/>
        </p:nvSpPr>
        <p:spPr>
          <a:xfrm>
            <a:off x="32465" y="-76200"/>
            <a:ext cx="53894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48D48 (SBS spectrometer magnet)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 to 1.71 T-m ‘kick’ to separate protons from neutrons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Field uniformity, accurate map not important – Not used as spectrometer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Ready for installation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D990F-4388-4802-89BF-699A810B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94258" y="381357"/>
            <a:ext cx="2969096" cy="327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6FA62-383F-401C-87D7-7D2BFDEF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3164" y="3657600"/>
            <a:ext cx="1638236" cy="31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0B7503-558F-4269-9CE4-8DB36BBA8EAC}"/>
              </a:ext>
            </a:extLst>
          </p:cNvPr>
          <p:cNvSpPr/>
          <p:nvPr/>
        </p:nvSpPr>
        <p:spPr>
          <a:xfrm>
            <a:off x="0" y="3598545"/>
            <a:ext cx="538945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CDET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front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hanging from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frame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Positive ID of proton (useful check for proton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efficiency calibrations).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Vertical hit position, useful for calibrating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  position 	resolution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(not included in original proposal)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Testing of submodules in progress.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0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54AA2-379E-4988-B915-56C95D8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263F1-3950-41CB-B7EC-1B7673272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1150" y="419100"/>
            <a:ext cx="33528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C90D3-6F8E-411E-884D-0A6A6B789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B954B-B820-4177-B70A-961A01C4D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471862"/>
            <a:ext cx="4514850" cy="3386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27F80-5873-4141-93AA-C63FEC117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0300" y="3924300"/>
            <a:ext cx="3352800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44A0E3-A02A-4A38-95C5-39D80563BA9E}"/>
              </a:ext>
            </a:extLst>
          </p:cNvPr>
          <p:cNvSpPr txBox="1"/>
          <p:nvPr/>
        </p:nvSpPr>
        <p:spPr>
          <a:xfrm>
            <a:off x="76200" y="533400"/>
            <a:ext cx="16369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Lab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Capacitive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resolved?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2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B8AAA-FBFA-4809-A865-02121060FF3F}"/>
              </a:ext>
            </a:extLst>
          </p:cNvPr>
          <p:cNvSpPr/>
          <p:nvPr/>
        </p:nvSpPr>
        <p:spPr>
          <a:xfrm>
            <a:off x="8094" y="0"/>
            <a:ext cx="560234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-J as hadron detector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(Beam right)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Similar (high) efficiency for neutrons and protons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Good position resolution to test whether hit is associated with known q-vector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Cuts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inelastics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Fermi-motion sets resolution limit.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tracking detectors needed in hadron arm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TOF information will improve inelastic rejection (not included in proposal)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modules built. Sub-assemblies assembled.  Installation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pulser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&amp; PMTs this summer.  Start calibration.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Catania (Vincenzo et al.) using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cosmics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DAQ to study modules’ response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9947A82-39EE-4CC9-8CB3-79EC961C2684}"/>
              </a:ext>
            </a:extLst>
          </p:cNvPr>
          <p:cNvSpPr txBox="1">
            <a:spLocks/>
          </p:cNvSpPr>
          <p:nvPr/>
        </p:nvSpPr>
        <p:spPr>
          <a:xfrm>
            <a:off x="6858000" y="4314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52DA9-A6AB-4B59-A4FD-584F419A28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820CF-5156-4888-B6D1-589A27A3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16189" y="-31652"/>
            <a:ext cx="2017222" cy="31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0D97E-DFE5-4708-896A-747FE155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553200" y="5093118"/>
            <a:ext cx="2263856" cy="1263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608BF-3766-4987-9E9F-E4B89450A63D}"/>
              </a:ext>
            </a:extLst>
          </p:cNvPr>
          <p:cNvSpPr txBox="1"/>
          <p:nvPr/>
        </p:nvSpPr>
        <p:spPr>
          <a:xfrm>
            <a:off x="7009757" y="3205168"/>
            <a:ext cx="1981843" cy="179502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&gt;93% efficiency for</a:t>
            </a: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multi-GeV </a:t>
            </a:r>
            <a:r>
              <a:rPr lang="en-GB" sz="1451" i="1" dirty="0">
                <a:latin typeface="Liberation Serif" pitchFamily="18"/>
                <a:ea typeface="DejaVu Sans" pitchFamily="2"/>
                <a:cs typeface="DejaVu Sans" pitchFamily="2"/>
              </a:rPr>
              <a:t>p</a:t>
            </a:r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and </a:t>
            </a:r>
            <a:r>
              <a:rPr lang="en-GB" sz="1451" i="1" dirty="0">
                <a:latin typeface="Liberation Serif" pitchFamily="18"/>
                <a:ea typeface="DejaVu Sans" pitchFamily="2"/>
                <a:cs typeface="DejaVu Sans" pitchFamily="2"/>
              </a:rPr>
              <a:t>n</a:t>
            </a:r>
          </a:p>
          <a:p>
            <a:pPr hangingPunct="0"/>
            <a:endParaRPr lang="en-GB" sz="1451" dirty="0">
              <a:solidFill>
                <a:srgbClr val="0000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Effective suppression </a:t>
            </a:r>
          </a:p>
          <a:p>
            <a:pPr hangingPunct="0"/>
            <a:r>
              <a:rPr lang="en-GB" sz="1451" dirty="0">
                <a:solidFill>
                  <a:srgbClr val="0000FF"/>
                </a:solidFill>
                <a:latin typeface="Liberation Sans" pitchFamily="18"/>
                <a:ea typeface="DejaVu Sans" pitchFamily="2"/>
                <a:cs typeface="DejaVu Sans" pitchFamily="2"/>
              </a:rPr>
              <a:t>Of soft background</a:t>
            </a:r>
          </a:p>
          <a:p>
            <a:pPr hangingPunct="0"/>
            <a:endParaRPr lang="en-GB" sz="1451" dirty="0">
              <a:solidFill>
                <a:srgbClr val="0000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~0.5 ns timing </a:t>
            </a:r>
          </a:p>
          <a:p>
            <a:pPr hangingPunct="0"/>
            <a:r>
              <a:rPr lang="en-GB" sz="1451" dirty="0">
                <a:latin typeface="Liberation Sans" pitchFamily="18"/>
                <a:ea typeface="DejaVu Sans" pitchFamily="2"/>
                <a:cs typeface="DejaVu Sans" pitchFamily="2"/>
              </a:rPr>
              <a:t>        resolution</a:t>
            </a:r>
          </a:p>
        </p:txBody>
      </p:sp>
    </p:spTree>
    <p:extLst>
      <p:ext uri="{BB962C8B-B14F-4D97-AF65-F5344CB8AC3E}">
        <p14:creationId xmlns:p14="http://schemas.microsoft.com/office/powerpoint/2010/main" val="67445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17B67-0222-4E55-8B06-CEFBCE2F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2B9D2-DB66-4763-A0C0-F0479DBA6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8048B6-04D3-4C1C-882C-D9E91C203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263" y="3919538"/>
            <a:ext cx="3314700" cy="248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420B4-FE20-4B3B-BDD9-83653F1AF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5063" y="3919538"/>
            <a:ext cx="3314700" cy="2486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82BEB-1B99-4E02-90C1-C982E9532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3257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980D08-A4F8-4A12-81AD-D9B698405D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000250" cy="1500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7193B8-D1D9-4024-A59D-9CF4EF0C8E04}"/>
              </a:ext>
            </a:extLst>
          </p:cNvPr>
          <p:cNvSpPr txBox="1"/>
          <p:nvPr/>
        </p:nvSpPr>
        <p:spPr>
          <a:xfrm>
            <a:off x="-28574" y="3356103"/>
            <a:ext cx="4067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¾ of fibers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cut, bundled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Most run                                 		  through tubing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PMTs and inserted in fiber-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plates.                                     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tests on-going on 4X4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section, may expand.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C77225-60C2-4722-81A3-1D7B3BE1CD99}"/>
              </a:ext>
            </a:extLst>
          </p:cNvPr>
          <p:cNvSpPr txBox="1"/>
          <p:nvPr/>
        </p:nvSpPr>
        <p:spPr>
          <a:xfrm>
            <a:off x="0" y="152400"/>
            <a:ext cx="9144000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GEMs</a:t>
            </a:r>
            <a:endParaRPr lang="en-US" sz="1350" dirty="0">
              <a:solidFill>
                <a:srgbClr val="00B0F0"/>
              </a:solidFill>
            </a:endParaRPr>
          </a:p>
          <a:p>
            <a:endParaRPr lang="en-US" sz="750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INFN will have 4 planes plus at least one spare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tested planes had 0, 3 and 2 bad sectors (may be curable). 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Tracking-GEM support for BB stand can be used to hold 4 planes for testing in Hall???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BUT first should be mounted to BB stand and cabled up.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 problems in one of the three planes… burning off?  recoverable?   Grease????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9DDF0-E99B-4682-AF73-51E89C3D3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B8D31-DFEB-4C33-AC76-A89B2D50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7185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DF4D-E0A0-481C-859D-FFF71DCE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304FF-D1AB-41D0-9696-2F644FD4F9CF}"/>
              </a:ext>
            </a:extLst>
          </p:cNvPr>
          <p:cNvSpPr/>
          <p:nvPr/>
        </p:nvSpPr>
        <p:spPr>
          <a:xfrm>
            <a:off x="24618" y="152400"/>
            <a:ext cx="9119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 plane needed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(more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polarimeter).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Kondo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work on preparation, testing and commissioning of planes. 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from “5-pair HDMI” to standard “4-pair HDMI”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cosmic-ray testing in EEL clean 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F5AF-24B7-4476-B6FF-B83A24F72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97032-E3C9-4DC1-A905-3EFA5249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35A59-3AFB-4474-AF38-0D9EFC610B71}"/>
              </a:ext>
            </a:extLst>
          </p:cNvPr>
          <p:cNvSpPr txBox="1"/>
          <p:nvPr/>
        </p:nvSpPr>
        <p:spPr>
          <a:xfrm>
            <a:off x="0" y="-159024"/>
            <a:ext cx="1219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readout</a:t>
            </a:r>
            <a:endParaRPr lang="en-US" dirty="0">
              <a:solidFill>
                <a:srgbClr val="00B0F0"/>
              </a:solidFill>
            </a:endParaRPr>
          </a:p>
          <a:p>
            <a:endParaRPr lang="en-US" sz="10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to SSP and MPD to VME issues resolved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Extensive testing 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planned.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Zero-suppression algorithm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data being used to test cluster algorithm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 kHz/cm^2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bkg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mostly e- (including photon-produced)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occupancy, common for primary hit to overlap background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hit eff: ~75%? </a:t>
            </a:r>
          </a:p>
        </p:txBody>
      </p:sp>
    </p:spTree>
    <p:extLst>
      <p:ext uri="{BB962C8B-B14F-4D97-AF65-F5344CB8AC3E}">
        <p14:creationId xmlns:p14="http://schemas.microsoft.com/office/powerpoint/2010/main" val="71586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C77225-60C2-4722-81A3-1D7B3BE1CD99}"/>
              </a:ext>
            </a:extLst>
          </p:cNvPr>
          <p:cNvSpPr txBox="1"/>
          <p:nvPr/>
        </p:nvSpPr>
        <p:spPr>
          <a:xfrm>
            <a:off x="0" y="0"/>
            <a:ext cx="9144000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endParaRPr lang="en-US" sz="1350" dirty="0">
              <a:solidFill>
                <a:srgbClr val="00B0F0"/>
              </a:solidFill>
            </a:endParaRPr>
          </a:p>
          <a:p>
            <a:endParaRPr lang="en-US" sz="135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trigger rates &lt;5 kHz at low Q^2, &lt;500 Hz at high Q^2 (but high occupancy)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Single-electron trigger good option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to SSP  and SSP to ROC can handle 5 kHz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GEMs ~220 MB/s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implement first pass SSP reduction this summer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small data rate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(F1 or VETROC for high resolution TDC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BigHAND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disc.).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MB/s at 100% occupancy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upgrade?  $30k needed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FADCs $ 27k,   VXS crate $15k   needed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866775"/>
            <a:ext cx="9144000" cy="263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+mj-cs"/>
              </a:rPr>
              <a:t>E12-09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-019 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GMn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Precision Measurement of the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Neutron Magnetic Form Factor up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Q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=13.5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GeV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/c)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by the Ratio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875544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Quinn,  J.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Annand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R. Gilman,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Wojtsekhowski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Hall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collab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Approved by PAC 34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PAC 35  allocated 25 of requested 31 days.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4F3C1-E48A-44CB-A0F7-675A8446AB1D}"/>
              </a:ext>
            </a:extLst>
          </p:cNvPr>
          <p:cNvSpPr txBox="1"/>
          <p:nvPr/>
        </p:nvSpPr>
        <p:spPr>
          <a:xfrm>
            <a:off x="3482285" y="129531"/>
            <a:ext cx="2408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C77225-60C2-4722-81A3-1D7B3BE1CD99}"/>
              </a:ext>
            </a:extLst>
          </p:cNvPr>
          <p:cNvSpPr txBox="1"/>
          <p:nvPr/>
        </p:nvSpPr>
        <p:spPr>
          <a:xfrm>
            <a:off x="0" y="737982"/>
            <a:ext cx="914400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1350" dirty="0">
              <a:solidFill>
                <a:srgbClr val="00B0F0"/>
              </a:solidFill>
            </a:endParaRPr>
          </a:p>
          <a:p>
            <a:endParaRPr lang="en-US" sz="75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Decoders for everything ready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Analyzer frameworks for all detectors?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display, experiment-specific analysis still being done.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software: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Unpacking of front end modules to (documented?) classes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then ad hoc analysis in Root/C++.</a:t>
            </a:r>
          </a:p>
        </p:txBody>
      </p:sp>
    </p:spTree>
    <p:extLst>
      <p:ext uri="{BB962C8B-B14F-4D97-AF65-F5344CB8AC3E}">
        <p14:creationId xmlns:p14="http://schemas.microsoft.com/office/powerpoint/2010/main" val="288560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519DD-E73C-4D61-85D6-67DB2E13BFA8}"/>
              </a:ext>
            </a:extLst>
          </p:cNvPr>
          <p:cNvSpPr txBox="1"/>
          <p:nvPr/>
        </p:nvSpPr>
        <p:spPr>
          <a:xfrm>
            <a:off x="289973" y="990600"/>
            <a:ext cx="787747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&lt; 1.5 years we must: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complete all detectors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assemble all electronics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obtain all cables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prepare DAQ &amp; analysis for each system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test all systems from detector to DAQ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to analysis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723E-AD97-4D3C-A062-3FB3D6AE6F1B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17525" y="1811338"/>
          <a:ext cx="74993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Equation" r:id="rId3" imgW="3098520" imgH="736560" progId="Equation.DSMT4">
                  <p:embed/>
                </p:oleObj>
              </mc:Choice>
              <mc:Fallback>
                <p:oleObj name="Equation" r:id="rId3" imgW="309852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811338"/>
                        <a:ext cx="7499350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12725" y="4613275"/>
            <a:ext cx="825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Many systematic effects (experimental and theory) cancel in ratio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39750" y="1736725"/>
          <a:ext cx="44243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2" name="Equation" r:id="rId5" imgW="1828800" imgH="583920" progId="Equation.DSMT4">
                  <p:embed/>
                </p:oleObj>
              </mc:Choice>
              <mc:Fallback>
                <p:oleObj name="Equation" r:id="rId5" imgW="182880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36725"/>
                        <a:ext cx="4424363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0663" y="4937125"/>
            <a:ext cx="61885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Expect very small correction for Electric because small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	form factor and large kinematic weighting of Magnetic</a:t>
            </a:r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528638" y="2151063"/>
          <a:ext cx="4764087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3" name="Equation" r:id="rId7" imgW="1968480" imgH="1015920" progId="Equation.DSMT4">
                  <p:embed/>
                </p:oleObj>
              </mc:Choice>
              <mc:Fallback>
                <p:oleObj name="Equation" r:id="rId7" imgW="196848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151063"/>
                        <a:ext cx="4764087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67000" y="1524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6630091-27F9-4897-BF7A-8F65F94AC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SBS: 1st Experiments,  J.R.M. Annand et al.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7C1ADBB-7E5C-4865-BCAE-3AF13A720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F134E1-9424-47AE-B117-04F0FD4B4318}" type="slidenum">
              <a:t>4</a:t>
            </a:fld>
            <a:endParaRPr lang="en-GB"/>
          </a:p>
        </p:txBody>
      </p:sp>
      <p:sp>
        <p:nvSpPr>
          <p:cNvPr id="13" name="Date Placeholder 3" hidden="1">
            <a:extLst>
              <a:ext uri="{FF2B5EF4-FFF2-40B4-BE49-F238E27FC236}">
                <a16:creationId xmlns:a16="http://schemas.microsoft.com/office/drawing/2014/main" id="{CA020507-CED6-4570-A2E7-DA25A7D8F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r>
              <a:rPr lang="en-GB"/>
              <a:t>25th Jan.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A5A12-F34F-4C24-859C-5185F3DD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720" y="0"/>
            <a:ext cx="7464960" cy="483209"/>
          </a:xfrm>
        </p:spPr>
        <p:txBody>
          <a:bodyPr>
            <a:spAutoFit/>
          </a:bodyPr>
          <a:lstStyle/>
          <a:p>
            <a:pPr lvl="0"/>
            <a:r>
              <a:rPr lang="en-GB" sz="2540" dirty="0"/>
              <a:t>Schematic Experiment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3E1E57-945A-4DBE-B948-EEC006B584D0}"/>
              </a:ext>
            </a:extLst>
          </p:cNvPr>
          <p:cNvGrpSpPr/>
          <p:nvPr/>
        </p:nvGrpSpPr>
        <p:grpSpPr>
          <a:xfrm>
            <a:off x="502236" y="436633"/>
            <a:ext cx="7837228" cy="5995480"/>
            <a:chOff x="502236" y="436633"/>
            <a:chExt cx="7837228" cy="59954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B6C9F7-D0CB-4217-A3EB-ABD12E41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2236" y="436633"/>
              <a:ext cx="7837228" cy="5995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7C1C68-1FCF-4B17-957D-5880CFF48BAB}"/>
                </a:ext>
              </a:extLst>
            </p:cNvPr>
            <p:cNvSpPr/>
            <p:nvPr/>
          </p:nvSpPr>
          <p:spPr>
            <a:xfrm>
              <a:off x="4747728" y="5306491"/>
              <a:ext cx="375207" cy="26189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GB" sz="1633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9FE06C-41B3-4668-8F74-C3F9EB80EF3F}"/>
                </a:ext>
              </a:extLst>
            </p:cNvPr>
            <p:cNvSpPr txBox="1"/>
            <p:nvPr/>
          </p:nvSpPr>
          <p:spPr>
            <a:xfrm rot="1470000">
              <a:off x="5112451" y="4543677"/>
              <a:ext cx="1535567" cy="216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/>
              <a:r>
                <a:rPr lang="en-GB" sz="907">
                  <a:latin typeface="Liberation Sans" pitchFamily="18"/>
                  <a:ea typeface="DejaVu Sans" pitchFamily="2"/>
                  <a:cs typeface="DejaVu Sans" pitchFamily="2"/>
                </a:rPr>
                <a:t>HCAL flight path 6.2 - 17m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7784B3-C3F3-4E84-885D-938DE8787DEF}"/>
                </a:ext>
              </a:extLst>
            </p:cNvPr>
            <p:cNvSpPr/>
            <p:nvPr/>
          </p:nvSpPr>
          <p:spPr>
            <a:xfrm>
              <a:off x="4876800" y="3048000"/>
              <a:ext cx="1066800" cy="39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BDFDF9-89F0-4496-A8B7-D685FABFC26F}"/>
                </a:ext>
              </a:extLst>
            </p:cNvPr>
            <p:cNvSpPr/>
            <p:nvPr/>
          </p:nvSpPr>
          <p:spPr>
            <a:xfrm>
              <a:off x="4949618" y="3505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3E7653-6C76-4609-9F4C-07AC0BC971E3}"/>
                </a:ext>
              </a:extLst>
            </p:cNvPr>
            <p:cNvSpPr/>
            <p:nvPr/>
          </p:nvSpPr>
          <p:spPr>
            <a:xfrm>
              <a:off x="4054182" y="3299409"/>
              <a:ext cx="693546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685F3F-0725-412A-A417-0648CBC26289}"/>
                </a:ext>
              </a:extLst>
            </p:cNvPr>
            <p:cNvSpPr/>
            <p:nvPr/>
          </p:nvSpPr>
          <p:spPr>
            <a:xfrm>
              <a:off x="5632852" y="3947831"/>
              <a:ext cx="2057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0C00DE-72CE-4095-852A-67DC285062B4}"/>
                </a:ext>
              </a:extLst>
            </p:cNvPr>
            <p:cNvSpPr/>
            <p:nvPr/>
          </p:nvSpPr>
          <p:spPr>
            <a:xfrm>
              <a:off x="4800600" y="3810000"/>
              <a:ext cx="533400" cy="19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9437E3-16D5-4E51-B460-3B17E5D8A29B}"/>
                </a:ext>
              </a:extLst>
            </p:cNvPr>
            <p:cNvSpPr/>
            <p:nvPr/>
          </p:nvSpPr>
          <p:spPr>
            <a:xfrm rot="1295286">
              <a:off x="3937135" y="3499557"/>
              <a:ext cx="533400" cy="27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6E9D93-B110-4238-8E0D-8D44B4A1CCE8}"/>
                </a:ext>
              </a:extLst>
            </p:cNvPr>
            <p:cNvSpPr/>
            <p:nvPr/>
          </p:nvSpPr>
          <p:spPr>
            <a:xfrm rot="1295286">
              <a:off x="4419520" y="3506712"/>
              <a:ext cx="533400" cy="440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E33C1F-A75E-43BC-9825-2C89BC2CD437}"/>
                </a:ext>
              </a:extLst>
            </p:cNvPr>
            <p:cNvSpPr/>
            <p:nvPr/>
          </p:nvSpPr>
          <p:spPr>
            <a:xfrm rot="1700122">
              <a:off x="3685196" y="4116521"/>
              <a:ext cx="533400" cy="91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334781-8E20-43DC-8145-53D65EAAE6EE}"/>
                </a:ext>
              </a:extLst>
            </p:cNvPr>
            <p:cNvSpPr/>
            <p:nvPr/>
          </p:nvSpPr>
          <p:spPr>
            <a:xfrm rot="1267846">
              <a:off x="3810043" y="3869484"/>
              <a:ext cx="1148475" cy="169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924FE6-37EB-4E39-B165-9E034FC47716}"/>
                </a:ext>
              </a:extLst>
            </p:cNvPr>
            <p:cNvSpPr/>
            <p:nvPr/>
          </p:nvSpPr>
          <p:spPr>
            <a:xfrm rot="1700122">
              <a:off x="3719820" y="4046325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8A5D25-A950-4DF2-BCE9-C895B929B01D}"/>
                </a:ext>
              </a:extLst>
            </p:cNvPr>
            <p:cNvSpPr/>
            <p:nvPr/>
          </p:nvSpPr>
          <p:spPr>
            <a:xfrm rot="1700122">
              <a:off x="3971168" y="4331672"/>
              <a:ext cx="676933" cy="471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A4F807-1B27-49CD-8A87-8B80DFD29C46}"/>
                </a:ext>
              </a:extLst>
            </p:cNvPr>
            <p:cNvSpPr/>
            <p:nvPr/>
          </p:nvSpPr>
          <p:spPr>
            <a:xfrm rot="1476335">
              <a:off x="3532033" y="4241321"/>
              <a:ext cx="598875" cy="47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CC0616-DC99-4A89-9055-BECF4584FC02}"/>
                </a:ext>
              </a:extLst>
            </p:cNvPr>
            <p:cNvSpPr/>
            <p:nvPr/>
          </p:nvSpPr>
          <p:spPr>
            <a:xfrm rot="1486043">
              <a:off x="3871029" y="4082763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767B8C-2DB3-49F7-964B-269111AAC82D}"/>
                </a:ext>
              </a:extLst>
            </p:cNvPr>
            <p:cNvSpPr/>
            <p:nvPr/>
          </p:nvSpPr>
          <p:spPr>
            <a:xfrm rot="1486043">
              <a:off x="3935745" y="3923976"/>
              <a:ext cx="907354" cy="1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21C7CA-99B5-4789-8F89-F09FA3E67A57}"/>
                </a:ext>
              </a:extLst>
            </p:cNvPr>
            <p:cNvSpPr/>
            <p:nvPr/>
          </p:nvSpPr>
          <p:spPr>
            <a:xfrm>
              <a:off x="5582253" y="3921838"/>
              <a:ext cx="13504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39481D9-B3FB-4D95-9CB7-696667A290AA}"/>
              </a:ext>
            </a:extLst>
          </p:cNvPr>
          <p:cNvSpPr/>
          <p:nvPr/>
        </p:nvSpPr>
        <p:spPr>
          <a:xfrm>
            <a:off x="3657600" y="5029200"/>
            <a:ext cx="15240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44C9E-D0D7-44FF-BCA4-DDD6009BAEF9}"/>
              </a:ext>
            </a:extLst>
          </p:cNvPr>
          <p:cNvSpPr txBox="1"/>
          <p:nvPr/>
        </p:nvSpPr>
        <p:spPr>
          <a:xfrm>
            <a:off x="1156900" y="5934254"/>
            <a:ext cx="558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-J as hadron detector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CDet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front (Beam right)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294B4-5DD1-4D8E-9459-06E080536DC7}"/>
              </a:ext>
            </a:extLst>
          </p:cNvPr>
          <p:cNvSpPr/>
          <p:nvPr/>
        </p:nvSpPr>
        <p:spPr>
          <a:xfrm>
            <a:off x="4357174" y="27830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48D48 (SBS spectrometer magnet)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Deflects protons vertically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-J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to distinguish from neutrons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21F17A-3094-4676-A0DB-5EE9EC989DC5}"/>
              </a:ext>
            </a:extLst>
          </p:cNvPr>
          <p:cNvSpPr/>
          <p:nvPr/>
        </p:nvSpPr>
        <p:spPr>
          <a:xfrm>
            <a:off x="3818089" y="913745"/>
            <a:ext cx="4051040" cy="25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890329-A0B9-42EE-9A47-0B1B2492A9C7}"/>
              </a:ext>
            </a:extLst>
          </p:cNvPr>
          <p:cNvSpPr/>
          <p:nvPr/>
        </p:nvSpPr>
        <p:spPr>
          <a:xfrm>
            <a:off x="5410200" y="1143000"/>
            <a:ext cx="1143000" cy="25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F685F-9A75-499A-BF74-52E230A2D104}"/>
              </a:ext>
            </a:extLst>
          </p:cNvPr>
          <p:cNvSpPr txBox="1"/>
          <p:nvPr/>
        </p:nvSpPr>
        <p:spPr>
          <a:xfrm>
            <a:off x="4818948" y="533400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electron arm (Beam left)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Identifies q-vector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A4DFF-2337-4B5E-9E19-28166E9FAAA5}"/>
              </a:ext>
            </a:extLst>
          </p:cNvPr>
          <p:cNvSpPr/>
          <p:nvPr/>
        </p:nvSpPr>
        <p:spPr>
          <a:xfrm>
            <a:off x="4735035" y="1106269"/>
            <a:ext cx="3494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Fiducial cut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selects high,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matched acceptance for 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p.</a:t>
            </a:r>
          </a:p>
        </p:txBody>
      </p:sp>
    </p:spTree>
    <p:extLst>
      <p:ext uri="{BB962C8B-B14F-4D97-AF65-F5344CB8AC3E}">
        <p14:creationId xmlns:p14="http://schemas.microsoft.com/office/powerpoint/2010/main" val="79297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2DA9-A6AB-4B59-A4FD-584F419A28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00CC3-ADF6-4269-954E-884D6C19BD46}"/>
              </a:ext>
            </a:extLst>
          </p:cNvPr>
          <p:cNvSpPr txBox="1"/>
          <p:nvPr/>
        </p:nvSpPr>
        <p:spPr>
          <a:xfrm>
            <a:off x="1730184" y="424468"/>
            <a:ext cx="571663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27/17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passed ERR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work to do on OSPs, ESAD…</a:t>
            </a:r>
          </a:p>
        </p:txBody>
      </p:sp>
    </p:spTree>
    <p:extLst>
      <p:ext uri="{BB962C8B-B14F-4D97-AF65-F5344CB8AC3E}">
        <p14:creationId xmlns:p14="http://schemas.microsoft.com/office/powerpoint/2010/main" val="138575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C77225-60C2-4722-81A3-1D7B3BE1CD99}"/>
              </a:ext>
            </a:extLst>
          </p:cNvPr>
          <p:cNvSpPr txBox="1"/>
          <p:nvPr/>
        </p:nvSpPr>
        <p:spPr>
          <a:xfrm>
            <a:off x="-30480" y="-76200"/>
            <a:ext cx="9144000" cy="751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75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Feb. meeting…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APEX, PREX2, CREX but PREX2 can run only IF summer run for 2019 is approved.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case SBS installs at beginning of 2020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runs in fall.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any problems (or no summer run) SBS may be pushed into 2021.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simultaneous projects… need more collaboration support than usual… (entire SBS collaboration benefits from keeping installation on schedule)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paradigm: optimize physics output from running period rather than focus on PAC-approved hours: 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gets whole running period BUT only one running period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work on optimizing run plan, angle changes,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moves, etc.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 schedule continues to slip……</a:t>
            </a:r>
          </a:p>
          <a:p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8709"/>
              </p:ext>
            </p:extLst>
          </p:nvPr>
        </p:nvGraphicFramePr>
        <p:xfrm>
          <a:off x="228602" y="3200403"/>
          <a:ext cx="8763001" cy="2514597"/>
        </p:xfrm>
        <a:graphic>
          <a:graphicData uri="http://schemas.openxmlformats.org/drawingml/2006/table">
            <a:tbl>
              <a:tblPr/>
              <a:tblGrid>
                <a:gridCol w="67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0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configuration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SBS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48D48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48D48 field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Luminostiy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dHCal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/c)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(GeV)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integral (T-m)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/A/cm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/s)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 (2.8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41.9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1.4(2.8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1.4(2.8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?)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44.2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33.0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5638800"/>
          <a:ext cx="8686795" cy="951994"/>
        </p:xfrm>
        <a:graphic>
          <a:graphicData uri="http://schemas.openxmlformats.org/drawingml/2006/table">
            <a:tbl>
              <a:tblPr/>
              <a:tblGrid>
                <a:gridCol w="66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99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L-HRS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6.06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61.1,64.3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67.5,70.7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39.,42.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25.5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1.71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27" marR="7327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4" y="457199"/>
          <a:ext cx="8534396" cy="2443641"/>
        </p:xfrm>
        <a:graphic>
          <a:graphicData uri="http://schemas.openxmlformats.org/drawingml/2006/table">
            <a:tbl>
              <a:tblPr/>
              <a:tblGrid>
                <a:gridCol w="65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23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configuration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SBS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48D48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48D48 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Luminosity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dHCal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/c)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(deg.)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integral (T-m)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/A/cm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&amp; 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3.5/6.0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04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proposed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modified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2667000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calibration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using L-HMS at kinematics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1 &amp;3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73BF0-B5BF-4C54-8CBD-DE3D67371B7E}"/>
              </a:ext>
            </a:extLst>
          </p:cNvPr>
          <p:cNvSpPr txBox="1"/>
          <p:nvPr/>
        </p:nvSpPr>
        <p:spPr>
          <a:xfrm>
            <a:off x="3436910" y="-117515"/>
            <a:ext cx="2270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Plan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6630091-27F9-4897-BF7A-8F65F94AC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SBS: 1st Experiments,  J.R.M. Annand et al.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7C1ADBB-7E5C-4865-BCAE-3AF13A720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F134E1-9424-47AE-B117-04F0FD4B4318}" type="slidenum">
              <a:t>8</a:t>
            </a:fld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A020507-CED6-4570-A2E7-DA25A7D8F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r>
              <a:rPr lang="en-GB"/>
              <a:t>25th Jan.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6C9F7-D0CB-4217-A3EB-ABD12E41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236" y="436633"/>
            <a:ext cx="7837228" cy="5995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FA5A12-F34F-4C24-859C-5185F3DD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0" y="0"/>
            <a:ext cx="7464960" cy="483209"/>
          </a:xfrm>
        </p:spPr>
        <p:txBody>
          <a:bodyPr>
            <a:spAutoFit/>
          </a:bodyPr>
          <a:lstStyle/>
          <a:p>
            <a:pPr lvl="0"/>
            <a:r>
              <a:rPr lang="en-GB" sz="2540" dirty="0"/>
              <a:t>Schematic Experiment Layout with </a:t>
            </a:r>
            <a:r>
              <a:rPr lang="en-GB" sz="2540" dirty="0" err="1"/>
              <a:t>GEn</a:t>
            </a:r>
            <a:endParaRPr lang="en-GB" sz="254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7C1C68-1FCF-4B17-957D-5880CFF48BAB}"/>
              </a:ext>
            </a:extLst>
          </p:cNvPr>
          <p:cNvSpPr/>
          <p:nvPr/>
        </p:nvSpPr>
        <p:spPr>
          <a:xfrm>
            <a:off x="4747728" y="5306491"/>
            <a:ext cx="375207" cy="2618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38" tIns="40819" rIns="81638" bIns="40819" anchor="ctr" anchorCtr="0" compatLnSpc="0">
            <a:noAutofit/>
          </a:bodyPr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8CB79-6566-4A7E-B229-1CDA905319B3}"/>
              </a:ext>
            </a:extLst>
          </p:cNvPr>
          <p:cNvSpPr txBox="1"/>
          <p:nvPr/>
        </p:nvSpPr>
        <p:spPr>
          <a:xfrm>
            <a:off x="3787668" y="929724"/>
            <a:ext cx="3582216" cy="323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1633">
                <a:latin typeface="Liberation Sans" pitchFamily="18"/>
                <a:ea typeface="DejaVu Sans" pitchFamily="2"/>
                <a:cs typeface="DejaVu Sans" pitchFamily="2"/>
              </a:rPr>
              <a:t>          4.5 (GeV/c)</a:t>
            </a:r>
            <a:r>
              <a:rPr lang="en-GB" sz="1633" baseline="33000">
                <a:latin typeface="Liberation Sans" pitchFamily="18"/>
                <a:ea typeface="DejaVu Sans" pitchFamily="2"/>
                <a:cs typeface="DejaVu Sans" pitchFamily="2"/>
              </a:rPr>
              <a:t>2</a:t>
            </a:r>
            <a:r>
              <a:rPr lang="en-GB" sz="1633">
                <a:latin typeface="Liberation Sans" pitchFamily="18"/>
                <a:ea typeface="DejaVu Sans" pitchFamily="2"/>
                <a:cs typeface="DejaVu Sans" pitchFamily="2"/>
              </a:rPr>
              <a:t> Kinematic Setting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EA2052-9CD1-47F1-82BD-3C36E4814197}"/>
              </a:ext>
            </a:extLst>
          </p:cNvPr>
          <p:cNvSpPr/>
          <p:nvPr/>
        </p:nvSpPr>
        <p:spPr>
          <a:xfrm rot="1482000">
            <a:off x="3736363" y="3406301"/>
            <a:ext cx="1254283" cy="13525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0800">
            <a:solidFill>
              <a:srgbClr val="ED1C24"/>
            </a:solidFill>
            <a:custDash>
              <a:ds d="197000" sp="197000"/>
            </a:custDash>
          </a:ln>
        </p:spPr>
        <p:txBody>
          <a:bodyPr vert="horz" wrap="none" lIns="86536" tIns="45717" rIns="86536" bIns="45717" anchor="ctr" anchorCtr="0" compatLnSpc="0">
            <a:noAutofit/>
          </a:bodyPr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76D46-9CB3-4FC0-A28C-E6B8462F4D2E}"/>
              </a:ext>
            </a:extLst>
          </p:cNvPr>
          <p:cNvSpPr txBox="1"/>
          <p:nvPr/>
        </p:nvSpPr>
        <p:spPr>
          <a:xfrm>
            <a:off x="1022758" y="5509280"/>
            <a:ext cx="3626203" cy="644127"/>
          </a:xfrm>
          <a:prstGeom prst="rect">
            <a:avLst/>
          </a:prstGeom>
          <a:noFill/>
          <a:ln w="0">
            <a:solidFill>
              <a:srgbClr val="ED1C24"/>
            </a:solidFill>
            <a:prstDash val="solid"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Analyzer and GEM trackers for G</a:t>
            </a:r>
            <a:r>
              <a:rPr lang="en-GB" sz="1270" baseline="-3300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en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/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33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mn</a:t>
            </a:r>
            <a:endParaRPr lang="en-GB" sz="1270" baseline="-33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Remove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analyzer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 blocks for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25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Mn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/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25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Mp</a:t>
            </a:r>
            <a:endParaRPr lang="en-GB" sz="1270" baseline="-25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hangingPunct="0">
              <a:defRPr sz="1400"/>
            </a:pP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In-acceptance GEMs may be useful for 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33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Mn</a:t>
            </a:r>
            <a:r>
              <a:rPr lang="en-GB" sz="1270" dirty="0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/</a:t>
            </a:r>
            <a:r>
              <a:rPr lang="en-GB" sz="127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G</a:t>
            </a:r>
            <a:r>
              <a:rPr lang="en-GB" sz="1270" baseline="-33000" dirty="0" err="1">
                <a:solidFill>
                  <a:srgbClr val="ED1C24"/>
                </a:solidFill>
                <a:latin typeface="Liberation Sans" pitchFamily="18"/>
                <a:ea typeface="DejaVu Sans" pitchFamily="2"/>
                <a:cs typeface="DejaVu Sans" pitchFamily="2"/>
              </a:rPr>
              <a:t>Mp</a:t>
            </a:r>
            <a:endParaRPr lang="en-GB" sz="1270" baseline="-33000" dirty="0">
              <a:solidFill>
                <a:srgbClr val="ED1C24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29393736-8F1C-41CB-9293-C72DE374549E}"/>
              </a:ext>
            </a:extLst>
          </p:cNvPr>
          <p:cNvSpPr/>
          <p:nvPr/>
        </p:nvSpPr>
        <p:spPr>
          <a:xfrm flipH="1">
            <a:off x="3274982" y="4608324"/>
            <a:ext cx="616529" cy="904547"/>
          </a:xfrm>
          <a:prstGeom prst="line">
            <a:avLst/>
          </a:prstGeom>
          <a:noFill/>
          <a:ln w="0">
            <a:solidFill>
              <a:srgbClr val="ED1C24"/>
            </a:solidFill>
            <a:prstDash val="solid"/>
            <a:headEnd type="arrow"/>
          </a:ln>
        </p:spPr>
        <p:txBody>
          <a:bodyPr vert="horz" wrap="none" lIns="81638" tIns="40819" rIns="81638" bIns="40819" anchor="ctr" anchorCtr="1" compatLnSpc="0"/>
          <a:lstStyle/>
          <a:p>
            <a:pPr hangingPunct="0"/>
            <a:endParaRPr lang="en-GB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FE06C-41B3-4668-8F74-C3F9EB80EF3F}"/>
              </a:ext>
            </a:extLst>
          </p:cNvPr>
          <p:cNvSpPr txBox="1"/>
          <p:nvPr/>
        </p:nvSpPr>
        <p:spPr>
          <a:xfrm rot="1470000">
            <a:off x="5112451" y="4543677"/>
            <a:ext cx="1535567" cy="216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GB" sz="907">
                <a:latin typeface="Liberation Sans" pitchFamily="18"/>
                <a:ea typeface="DejaVu Sans" pitchFamily="2"/>
                <a:cs typeface="DejaVu Sans" pitchFamily="2"/>
              </a:rPr>
              <a:t>HCAL flight path 6.2 - 17m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955ED-453E-4F63-A8E5-CE473F762478}"/>
              </a:ext>
            </a:extLst>
          </p:cNvPr>
          <p:cNvSpPr/>
          <p:nvPr/>
        </p:nvSpPr>
        <p:spPr>
          <a:xfrm>
            <a:off x="7369884" y="704593"/>
            <a:ext cx="554916" cy="54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99264"/>
              </p:ext>
            </p:extLst>
          </p:nvPr>
        </p:nvGraphicFramePr>
        <p:xfrm>
          <a:off x="457201" y="241042"/>
          <a:ext cx="8686799" cy="6339990"/>
        </p:xfrm>
        <a:graphic>
          <a:graphicData uri="http://schemas.openxmlformats.org/drawingml/2006/table">
            <a:tbl>
              <a:tblPr/>
              <a:tblGrid>
                <a:gridCol w="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config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Changes required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6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(Insert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analyzer,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run, remove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analyzer before/after config. 2))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Energy change, reposition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Energy change, reposition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90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HCal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HRS 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 beam pipe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Energy change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Energy change/rig out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BigBite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HRS moves (3 degrees each)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2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reposition 48D48, HCal, HRS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one HRS move (3 degrees)</a:t>
                      </a:r>
                    </a:p>
                  </a:txBody>
                  <a:tcPr marL="4303" marR="4303" marT="4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1765042"/>
            <a:ext cx="3754554" cy="5016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Total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Beam set-up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Energy changes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SBS 48D48/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moves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de-cabling, restacking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of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move intact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moves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Gate valve, so no need to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bring scatt chamber up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to atmosphere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Change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Rig out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BigBite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HRS moves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FDC0-80EC-4E77-B202-7929A5D45A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41890</TotalTime>
  <Words>1535</Words>
  <Application>Microsoft Office PowerPoint</Application>
  <PresentationFormat>On-screen Show (4:3)</PresentationFormat>
  <Paragraphs>489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DejaVu Sans</vt:lpstr>
      <vt:lpstr>Liberation Sans</vt:lpstr>
      <vt:lpstr>Liberation Serif</vt:lpstr>
      <vt:lpstr>Standard Symbols L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Schematic Experiment Layout</vt:lpstr>
      <vt:lpstr>PowerPoint Presentation</vt:lpstr>
      <vt:lpstr>PowerPoint Presentation</vt:lpstr>
      <vt:lpstr>PowerPoint Presentation</vt:lpstr>
      <vt:lpstr>Schematic Experiment Layout with 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bquinn</dc:creator>
  <cp:lastModifiedBy>Brian</cp:lastModifiedBy>
  <cp:revision>127</cp:revision>
  <dcterms:created xsi:type="dcterms:W3CDTF">2017-05-09T22:22:02Z</dcterms:created>
  <dcterms:modified xsi:type="dcterms:W3CDTF">2018-07-22T14:38:24Z</dcterms:modified>
</cp:coreProperties>
</file>